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Sometimes Cindy has to wake up early to make sure she has time to clean the walkway off sufficiently. His wheelchair does not go through snow. They are always conscious of making sure he is in the center of the ramp.</a:t>
            </a:r>
          </a:p>
          <a:p>
            <a:pPr lvl="0">
              <a:spcBef>
                <a:spcPts val="0"/>
              </a:spcBef>
              <a:buNone/>
            </a:pPr>
            <a:r>
              <a:t/>
            </a:r>
            <a:endParaRPr/>
          </a:p>
          <a:p>
            <a:pPr lvl="0" rtl="0">
              <a:spcBef>
                <a:spcPts val="0"/>
              </a:spcBef>
              <a:buNone/>
            </a:pPr>
            <a:r>
              <a:rPr lang="en"/>
              <a:t>During the summer. They are always aware of his body temperature and do what they can to keep him cool with wet towels and movement. Make sure he doesn’t get heat exhaustion.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Interviewed Darren’s mom, Cindy.</a:t>
            </a:r>
          </a:p>
          <a:p>
            <a:pPr lvl="0" rtl="0">
              <a:spcBef>
                <a:spcPts val="0"/>
              </a:spcBef>
              <a:buNone/>
            </a:pPr>
            <a:r>
              <a:rPr lang="en"/>
              <a:t>Darren has Spastic Quadriplegia Cerebral Palsy. He has lost the use of his whole body and has maximal limitations. He requires the assistance of caregivers for all his needs. He has severe </a:t>
            </a:r>
            <a:r>
              <a:rPr lang="en"/>
              <a:t>scoliosis</a:t>
            </a:r>
            <a:r>
              <a:rPr lang="en"/>
              <a:t> and muscle contractures that have lead to limb deformities. He is 21 years old this december.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2100" lvl="0" marL="457200" rtl="0">
              <a:lnSpc>
                <a:spcPct val="115000"/>
              </a:lnSpc>
              <a:spcBef>
                <a:spcPts val="0"/>
              </a:spcBef>
              <a:buClr>
                <a:srgbClr val="000000"/>
              </a:buClr>
              <a:buSzPct val="100000"/>
              <a:buFont typeface="Proxima Nova"/>
              <a:buAutoNum type="arabicPeriod"/>
            </a:pPr>
            <a:r>
              <a:rPr lang="en" sz="1000">
                <a:latin typeface="Proxima Nova"/>
                <a:ea typeface="Proxima Nova"/>
                <a:cs typeface="Proxima Nova"/>
                <a:sym typeface="Proxima Nova"/>
              </a:rPr>
              <a:t>Darren is fit for wheelchair by PT’s and OT’s at his school - hartvigsen school (Lisa Stone)</a:t>
            </a:r>
          </a:p>
          <a:p>
            <a:pPr indent="-292100" lvl="0" marL="457200" rtl="0">
              <a:lnSpc>
                <a:spcPct val="115000"/>
              </a:lnSpc>
              <a:spcBef>
                <a:spcPts val="0"/>
              </a:spcBef>
              <a:buClr>
                <a:srgbClr val="000000"/>
              </a:buClr>
              <a:buSzPct val="100000"/>
              <a:buFont typeface="Proxima Nova"/>
              <a:buAutoNum type="arabicPeriod"/>
            </a:pPr>
            <a:r>
              <a:rPr lang="en" sz="1000">
                <a:latin typeface="Proxima Nova"/>
                <a:ea typeface="Proxima Nova"/>
                <a:cs typeface="Proxima Nova"/>
                <a:sym typeface="Proxima Nova"/>
              </a:rPr>
              <a:t>As he grows he has molds formed to contours of his body every 7  years.</a:t>
            </a:r>
          </a:p>
          <a:p>
            <a:pPr indent="-292100" lvl="1" marL="1371600" rtl="0">
              <a:lnSpc>
                <a:spcPct val="115000"/>
              </a:lnSpc>
              <a:spcBef>
                <a:spcPts val="0"/>
              </a:spcBef>
              <a:buClr>
                <a:srgbClr val="000000"/>
              </a:buClr>
              <a:buSzPct val="100000"/>
              <a:buFont typeface="Proxima Nova"/>
              <a:buChar char="○"/>
            </a:pPr>
            <a:r>
              <a:rPr lang="en" sz="1000">
                <a:latin typeface="Proxima Nova"/>
                <a:ea typeface="Proxima Nova"/>
                <a:cs typeface="Proxima Nova"/>
                <a:sym typeface="Proxima Nova"/>
              </a:rPr>
              <a:t>Has molds for his back, hips, and legs.</a:t>
            </a:r>
          </a:p>
          <a:p>
            <a:pPr indent="-292100" lvl="1" marL="1371600" rtl="0">
              <a:lnSpc>
                <a:spcPct val="115000"/>
              </a:lnSpc>
              <a:spcBef>
                <a:spcPts val="0"/>
              </a:spcBef>
              <a:buClr>
                <a:srgbClr val="000000"/>
              </a:buClr>
              <a:buSzPct val="100000"/>
              <a:buFont typeface="Proxima Nova"/>
              <a:buChar char="○"/>
            </a:pPr>
            <a:r>
              <a:rPr lang="en" sz="1000">
                <a:latin typeface="Proxima Nova"/>
                <a:ea typeface="Proxima Nova"/>
                <a:cs typeface="Proxima Nova"/>
                <a:sym typeface="Proxima Nova"/>
              </a:rPr>
              <a:t>Tilts to allow pressure relief and comfort</a:t>
            </a:r>
          </a:p>
          <a:p>
            <a:pPr indent="-292100" lvl="0" marL="914400" rtl="0">
              <a:lnSpc>
                <a:spcPct val="115000"/>
              </a:lnSpc>
              <a:spcBef>
                <a:spcPts val="0"/>
              </a:spcBef>
              <a:buClr>
                <a:schemeClr val="accent3"/>
              </a:buClr>
              <a:buSzPct val="100000"/>
              <a:buFont typeface="Proxima Nova"/>
              <a:buAutoNum type="arabicPeriod"/>
            </a:pPr>
            <a:r>
              <a:rPr lang="en" sz="1000">
                <a:latin typeface="Proxima Nova"/>
                <a:ea typeface="Proxima Nova"/>
                <a:cs typeface="Proxima Nova"/>
                <a:sym typeface="Proxima Nova"/>
              </a:rPr>
              <a:t>Now that he is not really growing the time between fittings may not be as often. </a:t>
            </a:r>
          </a:p>
          <a:p>
            <a:pPr lvl="0">
              <a:spcBef>
                <a:spcPts val="0"/>
              </a:spcBef>
              <a:buNone/>
            </a:pPr>
            <a:r>
              <a:t/>
            </a:r>
            <a:endParaRPr/>
          </a:p>
          <a:p>
            <a:pPr lvl="0">
              <a:spcBef>
                <a:spcPts val="0"/>
              </a:spcBef>
              <a:buNone/>
            </a:pPr>
            <a:r>
              <a:rPr lang="en"/>
              <a:t>Darren attends Hartvigsen, where he gets most of his adjustments for his wheelchair to provide a proper fit and they provide him with the most comfort available.  Legs have a mold as well, there is a platform across. No straps because he can not move. </a:t>
            </a:r>
          </a:p>
          <a:p>
            <a:pPr lvl="0">
              <a:spcBef>
                <a:spcPts val="0"/>
              </a:spcBef>
              <a:buNone/>
            </a:pPr>
            <a:r>
              <a:rPr lang="en"/>
              <a:t>Because of the curvature of his spine he can not sit in a regular chair, they have a material that is much like memory foam, that they are able to sit him in and mold a cushion that is </a:t>
            </a:r>
            <a:r>
              <a:rPr lang="en"/>
              <a:t>custom</a:t>
            </a:r>
            <a:r>
              <a:rPr lang="en"/>
              <a:t> fit for all of the contours of his body.</a:t>
            </a:r>
          </a:p>
          <a:p>
            <a:pPr lvl="0">
              <a:spcBef>
                <a:spcPts val="0"/>
              </a:spcBef>
              <a:buNone/>
            </a:pPr>
            <a:r>
              <a:rPr lang="en"/>
              <a:t>Head rest is </a:t>
            </a:r>
            <a:r>
              <a:rPr lang="en"/>
              <a:t>arranged</a:t>
            </a:r>
            <a:r>
              <a:rPr lang="en"/>
              <a:t> to the side to </a:t>
            </a:r>
            <a:r>
              <a:rPr lang="en"/>
              <a:t>accommodate</a:t>
            </a:r>
            <a:r>
              <a:rPr lang="en"/>
              <a:t>, some attachments that can keep head up (not the most comfortable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17500" lvl="0" marL="457200" rtl="0">
              <a:spcBef>
                <a:spcPts val="0"/>
              </a:spcBef>
              <a:spcAft>
                <a:spcPts val="0"/>
              </a:spcAft>
              <a:buSzPct val="127272"/>
              <a:buAutoNum type="arabicParenR"/>
            </a:pPr>
            <a:r>
              <a:rPr lang="en"/>
              <a:t>Yes, getting used to a new seat.  Not breathable and Darren has poor heat management causing heat exhaustion.  Hasn’t had any sores, swelling from his chair. </a:t>
            </a:r>
          </a:p>
          <a:p>
            <a:pPr indent="-317500" lvl="0" marL="457200" rtl="0">
              <a:spcBef>
                <a:spcPts val="0"/>
              </a:spcBef>
              <a:spcAft>
                <a:spcPts val="0"/>
              </a:spcAft>
              <a:buSzPct val="127272"/>
              <a:buAutoNum type="arabicParenR"/>
            </a:pPr>
            <a:r>
              <a:rPr lang="en"/>
              <a:t>Crying; “the look” </a:t>
            </a:r>
          </a:p>
          <a:p>
            <a:pPr indent="-317500" lvl="0" marL="457200">
              <a:spcBef>
                <a:spcPts val="0"/>
              </a:spcBef>
              <a:buSzPct val="127272"/>
              <a:buAutoNum type="arabicParenR"/>
            </a:pPr>
            <a:r>
              <a:rPr lang="en"/>
              <a:t>Tilt the seat; cold rags; remove from chair (usually isn’t in the chair for more than 3 hours at a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17500" lvl="0" marL="457200" rtl="0">
              <a:spcBef>
                <a:spcPts val="0"/>
              </a:spcBef>
              <a:spcAft>
                <a:spcPts val="0"/>
              </a:spcAft>
              <a:buSzPct val="127272"/>
              <a:buAutoNum type="arabicParenR"/>
            </a:pPr>
            <a:r>
              <a:rPr lang="en"/>
              <a:t>He is on his 4th wheelchair. They change them out every 6-7 years.</a:t>
            </a:r>
          </a:p>
          <a:p>
            <a:pPr indent="-317500" lvl="0" marL="457200" rtl="0">
              <a:spcBef>
                <a:spcPts val="0"/>
              </a:spcBef>
              <a:buSzPct val="127272"/>
              <a:buAutoNum type="arabicParenR"/>
            </a:pPr>
            <a:r>
              <a:rPr lang="en"/>
              <a:t>Typically a few weeks, but current </a:t>
            </a:r>
            <a:r>
              <a:rPr lang="en"/>
              <a:t>wheelchair</a:t>
            </a:r>
            <a:r>
              <a:rPr lang="en"/>
              <a:t> it took him almost three months. The fitting was off and they had to get it refitted.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Chair Starts out at ~ $7,000 would be the cost without insurance</a:t>
            </a:r>
          </a:p>
          <a:p>
            <a:pPr lvl="0">
              <a:spcBef>
                <a:spcPts val="0"/>
              </a:spcBef>
              <a:buNone/>
            </a:pPr>
            <a:r>
              <a:rPr lang="en"/>
              <a:t>For the molded cushion cost would be about $2,000 </a:t>
            </a:r>
          </a:p>
          <a:p>
            <a:pPr lvl="0">
              <a:spcBef>
                <a:spcPts val="0"/>
              </a:spcBef>
              <a:buNone/>
            </a:pPr>
            <a:r>
              <a:rPr lang="en"/>
              <a:t>	Total for a chair like theirs would be over $9,000</a:t>
            </a:r>
          </a:p>
          <a:p>
            <a:pPr lvl="0">
              <a:spcBef>
                <a:spcPts val="0"/>
              </a:spcBef>
              <a:buNone/>
            </a:pPr>
            <a:r>
              <a:rPr lang="en"/>
              <a:t>Medicaid. </a:t>
            </a:r>
            <a:r>
              <a:rPr lang="en"/>
              <a:t> (IHC will also come out to service the chair)</a:t>
            </a:r>
          </a:p>
          <a:p>
            <a:pPr lvl="0">
              <a:spcBef>
                <a:spcPts val="0"/>
              </a:spcBef>
              <a:buNone/>
            </a:pPr>
            <a:r>
              <a:t/>
            </a:r>
            <a:endParaRPr/>
          </a:p>
          <a:p>
            <a:pPr lvl="0">
              <a:spcBef>
                <a:spcPts val="0"/>
              </a:spcBef>
              <a:buNone/>
            </a:pPr>
            <a:r>
              <a:rPr lang="en"/>
              <a:t>Disadvantage of the chair is that it is long, especially when tilted. A prior chair darren had when he was younger was not as long, but now that he is full grown it makes it harder to maneuver. </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88" y="685800"/>
            <a:ext cx="60963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54" name="Shape 54"/>
        <p:cNvGrpSpPr/>
        <p:nvPr/>
      </p:nvGrpSpPr>
      <p:grpSpPr>
        <a:xfrm>
          <a:off x="0" y="0"/>
          <a:ext cx="0" cy="0"/>
          <a:chOff x="0" y="0"/>
          <a:chExt cx="0" cy="0"/>
        </a:xfrm>
      </p:grpSpPr>
      <p:cxnSp>
        <p:nvCxnSpPr>
          <p:cNvPr id="55" name="Shape 5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56" name="Shape 56"/>
          <p:cNvSpPr txBox="1"/>
          <p:nvPr>
            <p:ph type="ctrTitle"/>
          </p:nvPr>
        </p:nvSpPr>
        <p:spPr>
          <a:xfrm>
            <a:off x="510450" y="1257300"/>
            <a:ext cx="8123100" cy="1588500"/>
          </a:xfrm>
          <a:prstGeom prst="rect">
            <a:avLst/>
          </a:prstGeom>
        </p:spPr>
        <p:txBody>
          <a:bodyPr anchorCtr="0" anchor="b" bIns="91425" lIns="91425" rIns="91425" wrap="square" tIns="91425"/>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p:txBody>
      </p:sp>
      <p:sp>
        <p:nvSpPr>
          <p:cNvPr id="57" name="Shape 57"/>
          <p:cNvSpPr txBox="1"/>
          <p:nvPr>
            <p:ph idx="1" type="subTitle"/>
          </p:nvPr>
        </p:nvSpPr>
        <p:spPr>
          <a:xfrm>
            <a:off x="510450" y="3182313"/>
            <a:ext cx="8123100" cy="630000"/>
          </a:xfrm>
          <a:prstGeom prst="rect">
            <a:avLst/>
          </a:prstGeom>
        </p:spPr>
        <p:txBody>
          <a:bodyPr anchorCtr="0" anchor="t" bIns="91425" lIns="91425" rIns="91425" wrap="square" tIns="91425"/>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p:txBody>
      </p:sp>
      <p:sp>
        <p:nvSpPr>
          <p:cNvPr id="58" name="Shape 5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59" name="Shape 59"/>
        <p:cNvGrpSpPr/>
        <p:nvPr/>
      </p:nvGrpSpPr>
      <p:grpSpPr>
        <a:xfrm>
          <a:off x="0" y="0"/>
          <a:ext cx="0" cy="0"/>
          <a:chOff x="0" y="0"/>
          <a:chExt cx="0" cy="0"/>
        </a:xfrm>
      </p:grpSpPr>
      <p:cxnSp>
        <p:nvCxnSpPr>
          <p:cNvPr id="60" name="Shape 6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61" name="Shape 61"/>
          <p:cNvSpPr txBox="1"/>
          <p:nvPr>
            <p:ph type="title"/>
          </p:nvPr>
        </p:nvSpPr>
        <p:spPr>
          <a:xfrm>
            <a:off x="510450" y="2057400"/>
            <a:ext cx="8123100" cy="778800"/>
          </a:xfrm>
          <a:prstGeom prst="rect">
            <a:avLst/>
          </a:prstGeom>
        </p:spPr>
        <p:txBody>
          <a:bodyPr anchorCtr="0" anchor="b" bIns="91425" lIns="91425" rIns="91425" wrap="square" tIns="91425"/>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p:txBody>
      </p:sp>
      <p:sp>
        <p:nvSpPr>
          <p:cNvPr id="62" name="Shape 6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3" name="Shape 63"/>
        <p:cNvGrpSpPr/>
        <p:nvPr/>
      </p:nvGrpSpPr>
      <p:grpSpPr>
        <a:xfrm>
          <a:off x="0" y="0"/>
          <a:ext cx="0" cy="0"/>
          <a:chOff x="0" y="0"/>
          <a:chExt cx="0" cy="0"/>
        </a:xfrm>
      </p:grpSpPr>
      <p:sp>
        <p:nvSpPr>
          <p:cNvPr id="64" name="Shape 64"/>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6" name="Shape 66"/>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1" name="Shape 71"/>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6" name="Shape 76"/>
        <p:cNvGrpSpPr/>
        <p:nvPr/>
      </p:nvGrpSpPr>
      <p:grpSpPr>
        <a:xfrm>
          <a:off x="0" y="0"/>
          <a:ext cx="0" cy="0"/>
          <a:chOff x="0" y="0"/>
          <a:chExt cx="0" cy="0"/>
        </a:xfrm>
      </p:grpSpPr>
      <p:sp>
        <p:nvSpPr>
          <p:cNvPr id="77" name="Shape 77"/>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78" name="Shape 78"/>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490250" y="526350"/>
            <a:ext cx="5797500" cy="4090800"/>
          </a:xfrm>
          <a:prstGeom prst="rect">
            <a:avLst/>
          </a:prstGeom>
        </p:spPr>
        <p:txBody>
          <a:bodyPr anchorCtr="0" anchor="ctr"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3" name="Shape 83"/>
        <p:cNvGrpSpPr/>
        <p:nvPr/>
      </p:nvGrpSpPr>
      <p:grpSpPr>
        <a:xfrm>
          <a:off x="0" y="0"/>
          <a:ext cx="0" cy="0"/>
          <a:chOff x="0" y="0"/>
          <a:chExt cx="0" cy="0"/>
        </a:xfrm>
      </p:grpSpPr>
      <p:sp>
        <p:nvSpPr>
          <p:cNvPr id="84" name="Shape 84"/>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85" name="Shape 85"/>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86" name="Shape 86"/>
          <p:cNvSpPr txBox="1"/>
          <p:nvPr>
            <p:ph type="title"/>
          </p:nvPr>
        </p:nvSpPr>
        <p:spPr>
          <a:xfrm>
            <a:off x="265500" y="1205825"/>
            <a:ext cx="4045200" cy="15096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87" name="Shape 87"/>
          <p:cNvSpPr txBox="1"/>
          <p:nvPr>
            <p:ph idx="1" type="subTitle"/>
          </p:nvPr>
        </p:nvSpPr>
        <p:spPr>
          <a:xfrm>
            <a:off x="265500" y="2769001"/>
            <a:ext cx="4045200" cy="13455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88" name="Shape 88"/>
          <p:cNvSpPr txBox="1"/>
          <p:nvPr>
            <p:ph idx="2" type="body"/>
          </p:nvPr>
        </p:nvSpPr>
        <p:spPr>
          <a:xfrm>
            <a:off x="4939500" y="724200"/>
            <a:ext cx="3837000" cy="3695100"/>
          </a:xfrm>
          <a:prstGeom prst="rect">
            <a:avLst/>
          </a:prstGeom>
        </p:spPr>
        <p:txBody>
          <a:bodyPr anchorCtr="0" anchor="ctr" bIns="91425" lIns="91425" rIns="91425" wrap="square" tIns="91425"/>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0" name="Shape 90"/>
        <p:cNvGrpSpPr/>
        <p:nvPr/>
      </p:nvGrpSpPr>
      <p:grpSpPr>
        <a:xfrm>
          <a:off x="0" y="0"/>
          <a:ext cx="0" cy="0"/>
          <a:chOff x="0" y="0"/>
          <a:chExt cx="0" cy="0"/>
        </a:xfrm>
      </p:grpSpPr>
      <p:sp>
        <p:nvSpPr>
          <p:cNvPr id="91" name="Shape 91"/>
          <p:cNvSpPr txBox="1"/>
          <p:nvPr>
            <p:ph idx="1" type="body"/>
          </p:nvPr>
        </p:nvSpPr>
        <p:spPr>
          <a:xfrm>
            <a:off x="311700" y="4236825"/>
            <a:ext cx="5998800" cy="598800"/>
          </a:xfrm>
          <a:prstGeom prst="rect">
            <a:avLst/>
          </a:prstGeom>
        </p:spPr>
        <p:txBody>
          <a:bodyPr anchorCtr="0" anchor="ctr" bIns="91425" lIns="91425" rIns="91425" wrap="square" tIns="91425"/>
          <a:lstStyle>
            <a:lvl1pPr lvl="0" rtl="0">
              <a:lnSpc>
                <a:spcPct val="100000"/>
              </a:lnSpc>
              <a:spcBef>
                <a:spcPts val="0"/>
              </a:spcBef>
              <a:spcAft>
                <a:spcPts val="0"/>
              </a:spcAft>
              <a:buSzPct val="100000"/>
              <a:buNone/>
              <a:defRPr sz="2100"/>
            </a:lvl1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3" name="Shape 93"/>
        <p:cNvGrpSpPr/>
        <p:nvPr/>
      </p:nvGrpSpPr>
      <p:grpSpPr>
        <a:xfrm>
          <a:off x="0" y="0"/>
          <a:ext cx="0" cy="0"/>
          <a:chOff x="0" y="0"/>
          <a:chExt cx="0" cy="0"/>
        </a:xfrm>
      </p:grpSpPr>
      <p:sp>
        <p:nvSpPr>
          <p:cNvPr id="94" name="Shape 94"/>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5" name="Shape 95"/>
          <p:cNvSpPr txBox="1"/>
          <p:nvPr>
            <p:ph type="title"/>
          </p:nvPr>
        </p:nvSpPr>
        <p:spPr>
          <a:xfrm>
            <a:off x="311700" y="991475"/>
            <a:ext cx="8520600" cy="1917900"/>
          </a:xfrm>
          <a:prstGeom prst="rect">
            <a:avLst/>
          </a:prstGeom>
        </p:spPr>
        <p:txBody>
          <a:bodyPr anchorCtr="0" anchor="ctr" bIns="91425" lIns="91425" rIns="91425" wrap="square" tIns="91425"/>
          <a:lstStyle>
            <a:lvl1pPr lvl="0" rtl="0" algn="ctr">
              <a:spcBef>
                <a:spcPts val="0"/>
              </a:spcBef>
              <a:buSzPct val="100000"/>
              <a:defRPr b="1" sz="14000"/>
            </a:lvl1pPr>
            <a:lvl2pPr lvl="1" rtl="0" algn="ctr">
              <a:spcBef>
                <a:spcPts val="0"/>
              </a:spcBef>
              <a:buSzPct val="100000"/>
              <a:defRPr b="1" sz="14000"/>
            </a:lvl2pPr>
            <a:lvl3pPr lvl="2" rtl="0" algn="ctr">
              <a:spcBef>
                <a:spcPts val="0"/>
              </a:spcBef>
              <a:buSzPct val="100000"/>
              <a:defRPr b="1" sz="14000"/>
            </a:lvl3pPr>
            <a:lvl4pPr lvl="3" rtl="0" algn="ctr">
              <a:spcBef>
                <a:spcPts val="0"/>
              </a:spcBef>
              <a:buSzPct val="100000"/>
              <a:defRPr b="1" sz="14000"/>
            </a:lvl4pPr>
            <a:lvl5pPr lvl="4" rtl="0" algn="ctr">
              <a:spcBef>
                <a:spcPts val="0"/>
              </a:spcBef>
              <a:buSzPct val="100000"/>
              <a:defRPr b="1" sz="14000"/>
            </a:lvl5pPr>
            <a:lvl6pPr lvl="5" rtl="0" algn="ctr">
              <a:spcBef>
                <a:spcPts val="0"/>
              </a:spcBef>
              <a:buSzPct val="100000"/>
              <a:defRPr b="1" sz="14000"/>
            </a:lvl6pPr>
            <a:lvl7pPr lvl="6" rtl="0" algn="ctr">
              <a:spcBef>
                <a:spcPts val="0"/>
              </a:spcBef>
              <a:buSzPct val="100000"/>
              <a:defRPr b="1" sz="14000"/>
            </a:lvl7pPr>
            <a:lvl8pPr lvl="7" rtl="0" algn="ctr">
              <a:spcBef>
                <a:spcPts val="0"/>
              </a:spcBef>
              <a:buSzPct val="100000"/>
              <a:defRPr b="1" sz="14000"/>
            </a:lvl8pPr>
            <a:lvl9pPr lvl="8" rtl="0" algn="ctr">
              <a:spcBef>
                <a:spcPts val="0"/>
              </a:spcBef>
              <a:buSzPct val="100000"/>
              <a:defRPr b="1" sz="14000"/>
            </a:lvl9pPr>
          </a:lstStyle>
          <a:p/>
        </p:txBody>
      </p:sp>
      <p:sp>
        <p:nvSpPr>
          <p:cNvPr id="96" name="Shape 96"/>
          <p:cNvSpPr txBox="1"/>
          <p:nvPr>
            <p:ph idx="1" type="body"/>
          </p:nvPr>
        </p:nvSpPr>
        <p:spPr>
          <a:xfrm>
            <a:off x="311700" y="3071300"/>
            <a:ext cx="8520600" cy="901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8" name="Shape 98"/>
        <p:cNvGrpSpPr/>
        <p:nvPr/>
      </p:nvGrpSpPr>
      <p:grpSpPr>
        <a:xfrm>
          <a:off x="0" y="0"/>
          <a:ext cx="0" cy="0"/>
          <a:chOff x="0" y="0"/>
          <a:chExt cx="0" cy="0"/>
        </a:xfrm>
      </p:grpSpPr>
      <p:sp>
        <p:nvSpPr>
          <p:cNvPr id="99" name="Shape 9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descr="White cloud in front of dark blue star-filled sky" id="104" name="Shape 104"/>
          <p:cNvPicPr preferRelativeResize="0"/>
          <p:nvPr/>
        </p:nvPicPr>
        <p:blipFill rotWithShape="1">
          <a:blip r:embed="rId3">
            <a:alphaModFix/>
          </a:blip>
          <a:srcRect b="17067" l="0" r="1719" t="0"/>
          <a:stretch/>
        </p:blipFill>
        <p:spPr>
          <a:xfrm>
            <a:off x="0" y="0"/>
            <a:ext cx="9144001" cy="5143500"/>
          </a:xfrm>
          <a:prstGeom prst="rect">
            <a:avLst/>
          </a:prstGeom>
          <a:noFill/>
          <a:ln>
            <a:noFill/>
          </a:ln>
        </p:spPr>
      </p:pic>
      <p:sp>
        <p:nvSpPr>
          <p:cNvPr id="105" name="Shape 105"/>
          <p:cNvSpPr txBox="1"/>
          <p:nvPr>
            <p:ph type="ctrTitle"/>
          </p:nvPr>
        </p:nvSpPr>
        <p:spPr>
          <a:xfrm>
            <a:off x="510450" y="582225"/>
            <a:ext cx="8123100" cy="1610400"/>
          </a:xfrm>
          <a:prstGeom prst="rect">
            <a:avLst/>
          </a:prstGeom>
        </p:spPr>
        <p:txBody>
          <a:bodyPr anchorCtr="0" anchor="b" bIns="91425" lIns="91425" rIns="91425" wrap="square" tIns="91425">
            <a:noAutofit/>
          </a:bodyPr>
          <a:lstStyle/>
          <a:p>
            <a:pPr lvl="0" rtl="0">
              <a:spcBef>
                <a:spcPts val="0"/>
              </a:spcBef>
              <a:buNone/>
            </a:pPr>
            <a:r>
              <a:rPr lang="en" sz="6000"/>
              <a:t>Wheelchair Interview</a:t>
            </a:r>
          </a:p>
        </p:txBody>
      </p:sp>
      <p:sp>
        <p:nvSpPr>
          <p:cNvPr id="106" name="Shape 106"/>
          <p:cNvSpPr txBox="1"/>
          <p:nvPr>
            <p:ph idx="1" type="subTitle"/>
          </p:nvPr>
        </p:nvSpPr>
        <p:spPr>
          <a:xfrm>
            <a:off x="510450" y="3182313"/>
            <a:ext cx="8123100" cy="630000"/>
          </a:xfrm>
          <a:prstGeom prst="rect">
            <a:avLst/>
          </a:prstGeom>
        </p:spPr>
        <p:txBody>
          <a:bodyPr anchorCtr="0" anchor="t" bIns="91425" lIns="91425" rIns="91425" wrap="square" tIns="91425">
            <a:noAutofit/>
          </a:bodyPr>
          <a:lstStyle/>
          <a:p>
            <a:pPr lvl="0" rtl="0">
              <a:spcBef>
                <a:spcPts val="0"/>
              </a:spcBef>
              <a:buNone/>
            </a:pPr>
            <a:r>
              <a:rPr lang="en"/>
              <a:t>Chuck Martin, Shawn Timothy, Tena Fitzgerald</a:t>
            </a:r>
          </a:p>
        </p:txBody>
      </p:sp>
      <p:sp>
        <p:nvSpPr>
          <p:cNvPr id="107" name="Shape 107"/>
          <p:cNvSpPr txBox="1"/>
          <p:nvPr>
            <p:ph idx="1" type="subTitle"/>
          </p:nvPr>
        </p:nvSpPr>
        <p:spPr>
          <a:xfrm>
            <a:off x="510450" y="4370773"/>
            <a:ext cx="8123100" cy="503100"/>
          </a:xfrm>
          <a:prstGeom prst="rect">
            <a:avLst/>
          </a:prstGeom>
        </p:spPr>
        <p:txBody>
          <a:bodyPr anchorCtr="0" anchor="t" bIns="91425" lIns="91425" rIns="91425" wrap="square" tIns="91425">
            <a:noAutofit/>
          </a:bodyPr>
          <a:lstStyle/>
          <a:p>
            <a:pPr lvl="0" rtl="0">
              <a:spcBef>
                <a:spcPts val="0"/>
              </a:spcBef>
              <a:buNone/>
            </a:pPr>
            <a:r>
              <a:rPr lang="en" sz="1800"/>
              <a:t>PTA 2100 - Signature Assignment</a:t>
            </a:r>
          </a:p>
        </p:txBody>
      </p:sp>
      <p:cxnSp>
        <p:nvCxnSpPr>
          <p:cNvPr id="108" name="Shape 108"/>
          <p:cNvCxnSpPr/>
          <p:nvPr/>
        </p:nvCxnSpPr>
        <p:spPr>
          <a:xfrm>
            <a:off x="615150" y="2998025"/>
            <a:ext cx="500400" cy="0"/>
          </a:xfrm>
          <a:prstGeom prst="straightConnector1">
            <a:avLst/>
          </a:prstGeom>
          <a:noFill/>
          <a:ln cap="flat" cmpd="sng" w="19050">
            <a:solidFill>
              <a:schemeClr val="lt1"/>
            </a:solidFill>
            <a:prstDash val="solid"/>
            <a:round/>
            <a:headEnd len="lg" w="lg" type="none"/>
            <a:tailEnd len="lg" w="lg"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265500" y="445025"/>
            <a:ext cx="4045200" cy="1028100"/>
          </a:xfrm>
          <a:prstGeom prst="rect">
            <a:avLst/>
          </a:prstGeom>
          <a:solidFill>
            <a:schemeClr val="lt2"/>
          </a:solidFill>
        </p:spPr>
        <p:txBody>
          <a:bodyPr anchorCtr="0" anchor="ctr" bIns="91425" lIns="91425" rIns="91425" wrap="square" tIns="91425">
            <a:noAutofit/>
          </a:bodyPr>
          <a:lstStyle/>
          <a:p>
            <a:pPr lvl="0" rtl="0">
              <a:lnSpc>
                <a:spcPct val="115000"/>
              </a:lnSpc>
              <a:spcBef>
                <a:spcPts val="0"/>
              </a:spcBef>
              <a:spcAft>
                <a:spcPts val="1600"/>
              </a:spcAft>
              <a:buNone/>
            </a:pPr>
            <a:r>
              <a:rPr b="1" lang="en" sz="3000">
                <a:solidFill>
                  <a:srgbClr val="000000"/>
                </a:solidFill>
              </a:rPr>
              <a:t>Safety Precautions</a:t>
            </a:r>
          </a:p>
        </p:txBody>
      </p:sp>
      <p:sp>
        <p:nvSpPr>
          <p:cNvPr id="176" name="Shape 176"/>
          <p:cNvSpPr txBox="1"/>
          <p:nvPr>
            <p:ph idx="2" type="body"/>
          </p:nvPr>
        </p:nvSpPr>
        <p:spPr>
          <a:xfrm>
            <a:off x="369600" y="2022450"/>
            <a:ext cx="3837000" cy="2996100"/>
          </a:xfrm>
          <a:prstGeom prst="rect">
            <a:avLst/>
          </a:prstGeom>
        </p:spPr>
        <p:txBody>
          <a:bodyPr anchorCtr="0" anchor="ctr" bIns="91425" lIns="91425" rIns="91425" wrap="square" tIns="91425">
            <a:noAutofit/>
          </a:bodyPr>
          <a:lstStyle/>
          <a:p>
            <a:pPr lvl="0">
              <a:spcBef>
                <a:spcPts val="0"/>
              </a:spcBef>
              <a:buNone/>
            </a:pPr>
            <a:r>
              <a:rPr lang="en" sz="2000">
                <a:solidFill>
                  <a:schemeClr val="dk1"/>
                </a:solidFill>
              </a:rPr>
              <a:t>Make sure you push him down the center of the  walkway.</a:t>
            </a:r>
          </a:p>
          <a:p>
            <a:pPr lvl="0">
              <a:spcBef>
                <a:spcPts val="0"/>
              </a:spcBef>
              <a:buNone/>
            </a:pPr>
            <a:r>
              <a:rPr lang="en" sz="2000">
                <a:solidFill>
                  <a:schemeClr val="dk1"/>
                </a:solidFill>
              </a:rPr>
              <a:t>During the winter, they have to make sure the walkway is shovelled and free of ice.</a:t>
            </a:r>
          </a:p>
          <a:p>
            <a:pPr lvl="0">
              <a:spcBef>
                <a:spcPts val="0"/>
              </a:spcBef>
              <a:buNone/>
            </a:pPr>
            <a:r>
              <a:rPr lang="en" sz="2000">
                <a:solidFill>
                  <a:schemeClr val="dk1"/>
                </a:solidFill>
              </a:rPr>
              <a:t>Being aware of how Darren offsets the wheelchair from him leaning.</a:t>
            </a:r>
          </a:p>
          <a:p>
            <a:pPr lvl="0">
              <a:spcBef>
                <a:spcPts val="0"/>
              </a:spcBef>
              <a:buNone/>
            </a:pPr>
            <a:r>
              <a:t/>
            </a:r>
            <a:endParaRPr>
              <a:solidFill>
                <a:schemeClr val="dk1"/>
              </a:solidFill>
            </a:endParaRPr>
          </a:p>
        </p:txBody>
      </p:sp>
      <p:sp>
        <p:nvSpPr>
          <p:cNvPr id="177" name="Shape 177"/>
          <p:cNvSpPr txBox="1"/>
          <p:nvPr>
            <p:ph idx="4294967295" type="body"/>
          </p:nvPr>
        </p:nvSpPr>
        <p:spPr>
          <a:xfrm>
            <a:off x="4844875" y="345150"/>
            <a:ext cx="3999900" cy="41238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000">
                <a:solidFill>
                  <a:schemeClr val="lt1"/>
                </a:solidFill>
              </a:rPr>
              <a:t>The material his wheelchair is made of is not very breathable. He sweats a lot during the summer.</a:t>
            </a:r>
          </a:p>
          <a:p>
            <a:pPr lvl="0" rtl="0">
              <a:lnSpc>
                <a:spcPct val="100000"/>
              </a:lnSpc>
              <a:spcBef>
                <a:spcPts val="0"/>
              </a:spcBef>
              <a:spcAft>
                <a:spcPts val="0"/>
              </a:spcAft>
              <a:buNone/>
            </a:pPr>
            <a:r>
              <a:t/>
            </a:r>
            <a:endParaRPr sz="2000">
              <a:solidFill>
                <a:schemeClr val="lt1"/>
              </a:solidFill>
            </a:endParaRPr>
          </a:p>
          <a:p>
            <a:pPr lvl="0" rtl="0">
              <a:lnSpc>
                <a:spcPct val="100000"/>
              </a:lnSpc>
              <a:spcBef>
                <a:spcPts val="0"/>
              </a:spcBef>
              <a:spcAft>
                <a:spcPts val="0"/>
              </a:spcAft>
              <a:buNone/>
            </a:pPr>
            <a:r>
              <a:rPr lang="en" sz="2000">
                <a:solidFill>
                  <a:schemeClr val="lt1"/>
                </a:solidFill>
              </a:rPr>
              <a:t>Darren does not move much, so there is not too much of a worry of him getting blisters or raw skin.</a:t>
            </a:r>
          </a:p>
          <a:p>
            <a:pPr lvl="0" rtl="0">
              <a:lnSpc>
                <a:spcPct val="100000"/>
              </a:lnSpc>
              <a:spcBef>
                <a:spcPts val="0"/>
              </a:spcBef>
              <a:spcAft>
                <a:spcPts val="0"/>
              </a:spcAft>
              <a:buNone/>
            </a:pPr>
            <a:r>
              <a:t/>
            </a:r>
            <a:endParaRPr sz="2000">
              <a:solidFill>
                <a:schemeClr val="lt1"/>
              </a:solidFill>
            </a:endParaRPr>
          </a:p>
          <a:p>
            <a:pPr lvl="0" rtl="0">
              <a:lnSpc>
                <a:spcPct val="100000"/>
              </a:lnSpc>
              <a:spcBef>
                <a:spcPts val="0"/>
              </a:spcBef>
              <a:spcAft>
                <a:spcPts val="0"/>
              </a:spcAft>
              <a:buNone/>
            </a:pPr>
            <a:r>
              <a:rPr lang="en" sz="2000">
                <a:solidFill>
                  <a:schemeClr val="lt1"/>
                </a:solidFill>
              </a:rPr>
              <a:t>At school and home, he is moved enough and does not send long periods of time in his chair to prevent pressure sores.</a:t>
            </a:r>
          </a:p>
          <a:p>
            <a:pPr lvl="0">
              <a:spcBef>
                <a:spcPts val="0"/>
              </a:spcBef>
              <a:buNone/>
            </a:pPr>
            <a:r>
              <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3600"/>
              <a:t>User Tip</a:t>
            </a:r>
          </a:p>
        </p:txBody>
      </p:sp>
      <p:sp>
        <p:nvSpPr>
          <p:cNvPr id="183" name="Shape 183"/>
          <p:cNvSpPr txBox="1"/>
          <p:nvPr>
            <p:ph idx="1" type="body"/>
          </p:nvPr>
        </p:nvSpPr>
        <p:spPr>
          <a:xfrm>
            <a:off x="311700" y="1396375"/>
            <a:ext cx="8520600" cy="31725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pPr>
            <a:r>
              <a:rPr lang="en" sz="2400"/>
              <a:t>Disabled people are PEOPLE!  Don’t treat them differently, don’t stare, and if you have a question, ASK IT!</a:t>
            </a:r>
          </a:p>
          <a:p>
            <a:pPr indent="-381000" lvl="0" marL="457200" rtl="0">
              <a:spcBef>
                <a:spcPts val="0"/>
              </a:spcBef>
              <a:spcAft>
                <a:spcPts val="0"/>
              </a:spcAft>
              <a:buSzPct val="100000"/>
            </a:pPr>
            <a:r>
              <a:rPr lang="en" sz="2400"/>
              <a:t>MOVE!  Get out of the way!  When you’re at Disneyland (in a crowd), watch out for those who may be in wheelchairs and make a special effort to make room for them to get by. </a:t>
            </a:r>
          </a:p>
          <a:p>
            <a:pPr indent="-381000" lvl="0" marL="457200" rtl="0">
              <a:spcBef>
                <a:spcPts val="0"/>
              </a:spcBef>
              <a:buSzPct val="100000"/>
            </a:pPr>
            <a:r>
              <a:rPr lang="en" sz="2400"/>
              <a:t>Always ask a person that is disabled if they want your help, because they might not.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490250" y="282100"/>
            <a:ext cx="4462500" cy="762900"/>
          </a:xfrm>
          <a:prstGeom prst="rect">
            <a:avLst/>
          </a:prstGeom>
        </p:spPr>
        <p:txBody>
          <a:bodyPr anchorCtr="0" anchor="ctr" bIns="91425" lIns="91425" rIns="91425" wrap="square" tIns="91425">
            <a:noAutofit/>
          </a:bodyPr>
          <a:lstStyle/>
          <a:p>
            <a:pPr lvl="0" rtl="0">
              <a:spcBef>
                <a:spcPts val="0"/>
              </a:spcBef>
              <a:buNone/>
            </a:pPr>
            <a:r>
              <a:rPr lang="en"/>
              <a:t>Darren Jackson</a:t>
            </a:r>
          </a:p>
        </p:txBody>
      </p:sp>
      <p:pic>
        <p:nvPicPr>
          <p:cNvPr id="114" name="Shape 114"/>
          <p:cNvPicPr preferRelativeResize="0"/>
          <p:nvPr/>
        </p:nvPicPr>
        <p:blipFill>
          <a:blip r:embed="rId3">
            <a:alphaModFix/>
          </a:blip>
          <a:stretch>
            <a:fillRect/>
          </a:stretch>
        </p:blipFill>
        <p:spPr>
          <a:xfrm>
            <a:off x="5081850" y="0"/>
            <a:ext cx="3856389" cy="5143500"/>
          </a:xfrm>
          <a:prstGeom prst="rect">
            <a:avLst/>
          </a:prstGeom>
          <a:noFill/>
          <a:ln>
            <a:noFill/>
          </a:ln>
        </p:spPr>
      </p:pic>
      <p:pic>
        <p:nvPicPr>
          <p:cNvPr id="115" name="Shape 115"/>
          <p:cNvPicPr preferRelativeResize="0"/>
          <p:nvPr/>
        </p:nvPicPr>
        <p:blipFill rotWithShape="1">
          <a:blip r:embed="rId4">
            <a:alphaModFix/>
          </a:blip>
          <a:srcRect b="15333" l="15784" r="9337" t="17116"/>
          <a:stretch/>
        </p:blipFill>
        <p:spPr>
          <a:xfrm>
            <a:off x="1849550" y="2930925"/>
            <a:ext cx="3103325" cy="2099925"/>
          </a:xfrm>
          <a:prstGeom prst="rect">
            <a:avLst/>
          </a:prstGeom>
          <a:noFill/>
          <a:ln cap="flat" cmpd="sng" w="28575">
            <a:solidFill>
              <a:srgbClr val="000000"/>
            </a:solidFill>
            <a:prstDash val="solid"/>
            <a:round/>
            <a:headEnd len="med" w="med" type="none"/>
            <a:tailEnd len="med" w="med" type="none"/>
          </a:ln>
        </p:spPr>
      </p:pic>
      <p:pic>
        <p:nvPicPr>
          <p:cNvPr id="116" name="Shape 116"/>
          <p:cNvPicPr preferRelativeResize="0"/>
          <p:nvPr/>
        </p:nvPicPr>
        <p:blipFill rotWithShape="1">
          <a:blip r:embed="rId5">
            <a:alphaModFix/>
          </a:blip>
          <a:srcRect b="20545" l="4521" r="4684" t="17549"/>
          <a:stretch/>
        </p:blipFill>
        <p:spPr>
          <a:xfrm>
            <a:off x="111125" y="1045000"/>
            <a:ext cx="3454975" cy="2029600"/>
          </a:xfrm>
          <a:prstGeom prst="rect">
            <a:avLst/>
          </a:prstGeom>
          <a:noFill/>
          <a:ln cap="flat" cmpd="sng" w="28575">
            <a:solidFill>
              <a:srgbClr val="000000"/>
            </a:solidFill>
            <a:prstDash val="solid"/>
            <a:round/>
            <a:headEnd len="med" w="med" type="none"/>
            <a:tailEnd len="med" w="med"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203225"/>
            <a:ext cx="4796400" cy="572700"/>
          </a:xfrm>
          <a:prstGeom prst="rect">
            <a:avLst/>
          </a:prstGeom>
        </p:spPr>
        <p:txBody>
          <a:bodyPr anchorCtr="0" anchor="t" bIns="91425" lIns="91425" rIns="91425" wrap="square" tIns="91425">
            <a:noAutofit/>
          </a:bodyPr>
          <a:lstStyle/>
          <a:p>
            <a:pPr lvl="0">
              <a:spcBef>
                <a:spcPts val="0"/>
              </a:spcBef>
              <a:buNone/>
            </a:pPr>
            <a:r>
              <a:rPr b="1" lang="en" sz="3600"/>
              <a:t>Question #1</a:t>
            </a:r>
          </a:p>
        </p:txBody>
      </p:sp>
      <p:sp>
        <p:nvSpPr>
          <p:cNvPr id="122" name="Shape 122"/>
          <p:cNvSpPr txBox="1"/>
          <p:nvPr>
            <p:ph idx="1" type="body"/>
          </p:nvPr>
        </p:nvSpPr>
        <p:spPr>
          <a:xfrm>
            <a:off x="214800" y="1068125"/>
            <a:ext cx="5118300" cy="3828600"/>
          </a:xfrm>
          <a:prstGeom prst="rect">
            <a:avLst/>
          </a:prstGeom>
        </p:spPr>
        <p:txBody>
          <a:bodyPr anchorCtr="0" anchor="t" bIns="91425" lIns="91425" rIns="91425" wrap="square" tIns="91425">
            <a:noAutofit/>
          </a:bodyPr>
          <a:lstStyle/>
          <a:p>
            <a:pPr indent="-381000" lvl="0" marL="457200" rtl="0">
              <a:spcBef>
                <a:spcPts val="0"/>
              </a:spcBef>
              <a:spcAft>
                <a:spcPts val="0"/>
              </a:spcAft>
              <a:buClr>
                <a:srgbClr val="000000"/>
              </a:buClr>
              <a:buSzPct val="100000"/>
              <a:buChar char="●"/>
            </a:pPr>
            <a:r>
              <a:rPr lang="en" sz="2400">
                <a:solidFill>
                  <a:srgbClr val="000000"/>
                </a:solidFill>
              </a:rPr>
              <a:t>How do you properly fit a wheelchair for function, comfort, stability, safety, and protection of body structures? Who suggests the adjustments needed</a:t>
            </a:r>
          </a:p>
          <a:p>
            <a:pPr indent="-381000" lvl="0" marL="457200" rtl="0">
              <a:spcBef>
                <a:spcPts val="0"/>
              </a:spcBef>
              <a:spcAft>
                <a:spcPts val="0"/>
              </a:spcAft>
              <a:buClr>
                <a:srgbClr val="000000"/>
              </a:buClr>
              <a:buSzPct val="100000"/>
              <a:buChar char="●"/>
            </a:pPr>
            <a:r>
              <a:rPr lang="en" sz="2400">
                <a:solidFill>
                  <a:srgbClr val="000000"/>
                </a:solidFill>
              </a:rPr>
              <a:t>What adaptations have been made to make the chair more comfortable as he grows (Parts, adjustments)</a:t>
            </a:r>
          </a:p>
        </p:txBody>
      </p:sp>
      <p:sp>
        <p:nvSpPr>
          <p:cNvPr id="123" name="Shape 123"/>
          <p:cNvSpPr txBox="1"/>
          <p:nvPr/>
        </p:nvSpPr>
        <p:spPr>
          <a:xfrm>
            <a:off x="2231375" y="2277600"/>
            <a:ext cx="1371600" cy="4572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pic>
        <p:nvPicPr>
          <p:cNvPr id="124" name="Shape 124"/>
          <p:cNvPicPr preferRelativeResize="0"/>
          <p:nvPr/>
        </p:nvPicPr>
        <p:blipFill>
          <a:blip r:embed="rId3">
            <a:alphaModFix/>
          </a:blip>
          <a:stretch>
            <a:fillRect/>
          </a:stretch>
        </p:blipFill>
        <p:spPr>
          <a:xfrm>
            <a:off x="5498625" y="203213"/>
            <a:ext cx="3518900" cy="46933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370100"/>
            <a:ext cx="8520600" cy="572700"/>
          </a:xfrm>
          <a:prstGeom prst="rect">
            <a:avLst/>
          </a:prstGeom>
        </p:spPr>
        <p:txBody>
          <a:bodyPr anchorCtr="0" anchor="t" bIns="91425" lIns="91425" rIns="91425" wrap="square" tIns="91425">
            <a:noAutofit/>
          </a:bodyPr>
          <a:lstStyle/>
          <a:p>
            <a:pPr lvl="0" rtl="0" algn="ctr">
              <a:spcBef>
                <a:spcPts val="0"/>
              </a:spcBef>
              <a:buNone/>
            </a:pPr>
            <a:r>
              <a:rPr b="1" lang="en" sz="3600"/>
              <a:t>Question #2</a:t>
            </a:r>
          </a:p>
        </p:txBody>
      </p:sp>
      <p:sp>
        <p:nvSpPr>
          <p:cNvPr id="130" name="Shape 130"/>
          <p:cNvSpPr txBox="1"/>
          <p:nvPr>
            <p:ph idx="1" type="body"/>
          </p:nvPr>
        </p:nvSpPr>
        <p:spPr>
          <a:xfrm>
            <a:off x="311700" y="1152475"/>
            <a:ext cx="4428300" cy="3416400"/>
          </a:xfrm>
          <a:prstGeom prst="rect">
            <a:avLst/>
          </a:prstGeom>
        </p:spPr>
        <p:txBody>
          <a:bodyPr anchorCtr="0" anchor="ctr" bIns="91425" lIns="91425" rIns="91425" wrap="square" tIns="91425">
            <a:noAutofit/>
          </a:bodyPr>
          <a:lstStyle/>
          <a:p>
            <a:pPr indent="-368300" lvl="0" marL="457200" rtl="0">
              <a:lnSpc>
                <a:spcPct val="100000"/>
              </a:lnSpc>
              <a:spcBef>
                <a:spcPts val="0"/>
              </a:spcBef>
              <a:spcAft>
                <a:spcPts val="200"/>
              </a:spcAft>
              <a:buSzPct val="100000"/>
            </a:pPr>
            <a:r>
              <a:rPr lang="en" sz="2200"/>
              <a:t>Does Darren ever get uncomfortable in his chair? (edema, sores, etc.) </a:t>
            </a:r>
          </a:p>
          <a:p>
            <a:pPr lvl="0" rtl="0">
              <a:lnSpc>
                <a:spcPct val="100000"/>
              </a:lnSpc>
              <a:spcBef>
                <a:spcPts val="0"/>
              </a:spcBef>
              <a:spcAft>
                <a:spcPts val="200"/>
              </a:spcAft>
              <a:buNone/>
            </a:pPr>
            <a:r>
              <a:t/>
            </a:r>
            <a:endParaRPr sz="2200"/>
          </a:p>
          <a:p>
            <a:pPr indent="-368300" lvl="0" marL="457200" rtl="0">
              <a:lnSpc>
                <a:spcPct val="100000"/>
              </a:lnSpc>
              <a:spcBef>
                <a:spcPts val="0"/>
              </a:spcBef>
              <a:spcAft>
                <a:spcPts val="200"/>
              </a:spcAft>
              <a:buSzPct val="100000"/>
            </a:pPr>
            <a:r>
              <a:rPr lang="en" sz="2200"/>
              <a:t>What signals does he give to show discomfort?</a:t>
            </a:r>
          </a:p>
          <a:p>
            <a:pPr lvl="0" rtl="0">
              <a:lnSpc>
                <a:spcPct val="100000"/>
              </a:lnSpc>
              <a:spcBef>
                <a:spcPts val="0"/>
              </a:spcBef>
              <a:spcAft>
                <a:spcPts val="200"/>
              </a:spcAft>
              <a:buNone/>
            </a:pPr>
            <a:r>
              <a:t/>
            </a:r>
            <a:endParaRPr sz="2200"/>
          </a:p>
          <a:p>
            <a:pPr indent="-368300" lvl="0" marL="457200">
              <a:lnSpc>
                <a:spcPct val="100000"/>
              </a:lnSpc>
              <a:spcBef>
                <a:spcPts val="0"/>
              </a:spcBef>
              <a:spcAft>
                <a:spcPts val="200"/>
              </a:spcAft>
              <a:buSzPct val="100000"/>
            </a:pPr>
            <a:r>
              <a:rPr lang="en" sz="2200"/>
              <a:t>What measures are taken to improve comfort level?</a:t>
            </a:r>
          </a:p>
        </p:txBody>
      </p:sp>
      <p:pic>
        <p:nvPicPr>
          <p:cNvPr descr="Image result for comfortable" id="131" name="Shape 131" title="View source image"/>
          <p:cNvPicPr preferRelativeResize="0"/>
          <p:nvPr/>
        </p:nvPicPr>
        <p:blipFill>
          <a:blip r:embed="rId3">
            <a:alphaModFix/>
          </a:blip>
          <a:stretch>
            <a:fillRect/>
          </a:stretch>
        </p:blipFill>
        <p:spPr>
          <a:xfrm>
            <a:off x="4892400" y="1170125"/>
            <a:ext cx="4099200" cy="307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206525" y="134100"/>
            <a:ext cx="3323100" cy="1089600"/>
          </a:xfrm>
          <a:prstGeom prst="rect">
            <a:avLst/>
          </a:prstGeom>
        </p:spPr>
        <p:txBody>
          <a:bodyPr anchorCtr="0" anchor="ctr" bIns="91425" lIns="91425" rIns="91425" wrap="square" tIns="91425">
            <a:noAutofit/>
          </a:bodyPr>
          <a:lstStyle/>
          <a:p>
            <a:pPr lvl="0" rtl="0">
              <a:spcBef>
                <a:spcPts val="0"/>
              </a:spcBef>
              <a:buNone/>
            </a:pPr>
            <a:r>
              <a:rPr b="1" lang="en" sz="3600"/>
              <a:t>Question #3</a:t>
            </a:r>
          </a:p>
        </p:txBody>
      </p:sp>
      <p:pic>
        <p:nvPicPr>
          <p:cNvPr id="137" name="Shape 137"/>
          <p:cNvPicPr preferRelativeResize="0"/>
          <p:nvPr/>
        </p:nvPicPr>
        <p:blipFill>
          <a:blip r:embed="rId3">
            <a:alphaModFix/>
          </a:blip>
          <a:stretch>
            <a:fillRect/>
          </a:stretch>
        </p:blipFill>
        <p:spPr>
          <a:xfrm>
            <a:off x="3393200" y="1968700"/>
            <a:ext cx="4076300" cy="3056126"/>
          </a:xfrm>
          <a:prstGeom prst="rect">
            <a:avLst/>
          </a:prstGeom>
          <a:noFill/>
          <a:ln>
            <a:noFill/>
          </a:ln>
        </p:spPr>
      </p:pic>
      <p:sp>
        <p:nvSpPr>
          <p:cNvPr id="138" name="Shape 138"/>
          <p:cNvSpPr txBox="1"/>
          <p:nvPr/>
        </p:nvSpPr>
        <p:spPr>
          <a:xfrm>
            <a:off x="3393200" y="134100"/>
            <a:ext cx="5696100" cy="1763700"/>
          </a:xfrm>
          <a:prstGeom prst="rect">
            <a:avLst/>
          </a:prstGeom>
          <a:noFill/>
          <a:ln>
            <a:noFill/>
          </a:ln>
        </p:spPr>
        <p:txBody>
          <a:bodyPr anchorCtr="0" anchor="t" bIns="91425" lIns="91425" rIns="91425" wrap="square" tIns="91425">
            <a:noAutofit/>
          </a:bodyPr>
          <a:lstStyle/>
          <a:p>
            <a:pPr lvl="0">
              <a:spcBef>
                <a:spcPts val="0"/>
              </a:spcBef>
              <a:buNone/>
            </a:pPr>
            <a:r>
              <a:rPr lang="en" sz="2200"/>
              <a:t>Has Darren always had the wheelchair he currently uses?</a:t>
            </a:r>
          </a:p>
          <a:p>
            <a:pPr lvl="0">
              <a:spcBef>
                <a:spcPts val="0"/>
              </a:spcBef>
              <a:buNone/>
            </a:pPr>
            <a:r>
              <a:t/>
            </a:r>
            <a:endParaRPr sz="2200"/>
          </a:p>
          <a:p>
            <a:pPr lvl="0">
              <a:spcBef>
                <a:spcPts val="0"/>
              </a:spcBef>
              <a:buNone/>
            </a:pPr>
            <a:r>
              <a:rPr lang="en" sz="2200"/>
              <a:t>How long does it take him to become accustom to a new wheelchair?</a:t>
            </a:r>
          </a:p>
        </p:txBody>
      </p:sp>
      <p:pic>
        <p:nvPicPr>
          <p:cNvPr id="139" name="Shape 139"/>
          <p:cNvPicPr preferRelativeResize="0"/>
          <p:nvPr/>
        </p:nvPicPr>
        <p:blipFill rotWithShape="1">
          <a:blip r:embed="rId4">
            <a:alphaModFix/>
          </a:blip>
          <a:srcRect b="9779" l="0" r="0" t="0"/>
          <a:stretch/>
        </p:blipFill>
        <p:spPr>
          <a:xfrm>
            <a:off x="206525" y="1435225"/>
            <a:ext cx="2988050" cy="358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sz="3600"/>
              <a:t>Type of Chair, Insurance</a:t>
            </a:r>
          </a:p>
        </p:txBody>
      </p:sp>
      <p:sp>
        <p:nvSpPr>
          <p:cNvPr id="145" name="Shape 145"/>
          <p:cNvSpPr txBox="1"/>
          <p:nvPr>
            <p:ph idx="1" type="body"/>
          </p:nvPr>
        </p:nvSpPr>
        <p:spPr>
          <a:xfrm>
            <a:off x="311700" y="1396375"/>
            <a:ext cx="5699100" cy="34779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buChar char="●"/>
            </a:pPr>
            <a:r>
              <a:rPr lang="en" sz="2400"/>
              <a:t>Quickie, IRIS manual tilt wheel chair.</a:t>
            </a:r>
          </a:p>
          <a:p>
            <a:pPr indent="-381000" lvl="1" marL="914400" rtl="0">
              <a:spcBef>
                <a:spcPts val="0"/>
              </a:spcBef>
              <a:spcAft>
                <a:spcPts val="0"/>
              </a:spcAft>
              <a:buSzPct val="100000"/>
              <a:buChar char="○"/>
            </a:pPr>
            <a:r>
              <a:rPr lang="en" sz="2400"/>
              <a:t>Multiple attachments and molded cushioning.</a:t>
            </a:r>
          </a:p>
          <a:p>
            <a:pPr indent="-381000" lvl="1" marL="914400" rtl="0">
              <a:spcBef>
                <a:spcPts val="0"/>
              </a:spcBef>
              <a:spcAft>
                <a:spcPts val="0"/>
              </a:spcAft>
              <a:buSzPct val="100000"/>
              <a:buChar char="○"/>
            </a:pPr>
            <a:r>
              <a:rPr lang="en" sz="2400"/>
              <a:t>Tilts at different angles, extended push handles.</a:t>
            </a:r>
          </a:p>
          <a:p>
            <a:pPr indent="-381000" lvl="1" marL="914400" rtl="0">
              <a:spcBef>
                <a:spcPts val="0"/>
              </a:spcBef>
              <a:spcAft>
                <a:spcPts val="0"/>
              </a:spcAft>
              <a:buSzPct val="100000"/>
              <a:buChar char="○"/>
            </a:pPr>
            <a:r>
              <a:rPr lang="en" sz="2400"/>
              <a:t>Head rest off to side.</a:t>
            </a:r>
          </a:p>
          <a:p>
            <a:pPr indent="-381000" lvl="0" marL="457200" rtl="0">
              <a:spcBef>
                <a:spcPts val="0"/>
              </a:spcBef>
              <a:buSzPct val="100000"/>
              <a:buChar char="●"/>
            </a:pPr>
            <a:r>
              <a:rPr lang="en" sz="2400"/>
              <a:t>Insurance that patient has covers all of the chair.</a:t>
            </a:r>
          </a:p>
        </p:txBody>
      </p:sp>
      <p:pic>
        <p:nvPicPr>
          <p:cNvPr id="146" name="Shape 146"/>
          <p:cNvPicPr preferRelativeResize="0"/>
          <p:nvPr/>
        </p:nvPicPr>
        <p:blipFill>
          <a:blip r:embed="rId3">
            <a:alphaModFix/>
          </a:blip>
          <a:stretch>
            <a:fillRect/>
          </a:stretch>
        </p:blipFill>
        <p:spPr>
          <a:xfrm>
            <a:off x="6188925" y="152400"/>
            <a:ext cx="2802676" cy="2101250"/>
          </a:xfrm>
          <a:prstGeom prst="rect">
            <a:avLst/>
          </a:prstGeom>
          <a:noFill/>
          <a:ln>
            <a:noFill/>
          </a:ln>
        </p:spPr>
      </p:pic>
      <p:pic>
        <p:nvPicPr>
          <p:cNvPr descr="Quickie_IRIS_Beauty.jpg" id="147" name="Shape 147"/>
          <p:cNvPicPr preferRelativeResize="0"/>
          <p:nvPr/>
        </p:nvPicPr>
        <p:blipFill>
          <a:blip r:embed="rId4">
            <a:alphaModFix/>
          </a:blip>
          <a:stretch>
            <a:fillRect/>
          </a:stretch>
        </p:blipFill>
        <p:spPr>
          <a:xfrm>
            <a:off x="6400212" y="2318649"/>
            <a:ext cx="2380100" cy="263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265500" y="1205825"/>
            <a:ext cx="4045200" cy="1509600"/>
          </a:xfrm>
          <a:prstGeom prst="rect">
            <a:avLst/>
          </a:prstGeom>
          <a:solidFill>
            <a:schemeClr val="lt2"/>
          </a:solidFill>
        </p:spPr>
        <p:txBody>
          <a:bodyPr anchorCtr="0" anchor="b" bIns="91425" lIns="91425" rIns="91425" wrap="square" tIns="91425">
            <a:noAutofit/>
          </a:bodyPr>
          <a:lstStyle/>
          <a:p>
            <a:pPr lvl="0" rtl="0">
              <a:spcBef>
                <a:spcPts val="0"/>
              </a:spcBef>
              <a:buNone/>
            </a:pPr>
            <a:r>
              <a:rPr lang="en"/>
              <a:t>Prerequisite</a:t>
            </a:r>
          </a:p>
          <a:p>
            <a:pPr lvl="0" rtl="0">
              <a:spcBef>
                <a:spcPts val="0"/>
              </a:spcBef>
              <a:buNone/>
            </a:pPr>
            <a:r>
              <a:rPr lang="en"/>
              <a:t>Skills</a:t>
            </a:r>
          </a:p>
        </p:txBody>
      </p:sp>
      <p:sp>
        <p:nvSpPr>
          <p:cNvPr id="153" name="Shape 153"/>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342900" lvl="0" marL="457200" rtl="0">
              <a:spcBef>
                <a:spcPts val="0"/>
              </a:spcBef>
              <a:spcAft>
                <a:spcPts val="1600"/>
              </a:spcAft>
              <a:buSzPct val="100000"/>
            </a:pPr>
            <a:r>
              <a:rPr lang="en"/>
              <a:t>Care provider must be able to push a wheelchair up the ramp</a:t>
            </a:r>
          </a:p>
          <a:p>
            <a:pPr indent="-342900" lvl="0" marL="457200" rtl="0">
              <a:spcBef>
                <a:spcPts val="0"/>
              </a:spcBef>
              <a:spcAft>
                <a:spcPts val="1600"/>
              </a:spcAft>
              <a:buSzPct val="100000"/>
            </a:pPr>
            <a:r>
              <a:rPr lang="en"/>
              <a:t>Must be cognitive of the ramp width and turn</a:t>
            </a:r>
          </a:p>
          <a:p>
            <a:pPr indent="-342900" lvl="0" marL="457200" rtl="0">
              <a:spcBef>
                <a:spcPts val="0"/>
              </a:spcBef>
              <a:spcAft>
                <a:spcPts val="1600"/>
              </a:spcAft>
              <a:buSzPct val="100000"/>
            </a:pPr>
            <a:r>
              <a:rPr lang="en"/>
              <a:t>Must be able to push/lift the chair over door jam</a:t>
            </a:r>
          </a:p>
          <a:p>
            <a:pPr indent="-342900" lvl="0" marL="457200" rtl="0">
              <a:spcBef>
                <a:spcPts val="0"/>
              </a:spcBef>
              <a:spcAft>
                <a:spcPts val="1600"/>
              </a:spcAft>
              <a:buSzPct val="100000"/>
            </a:pPr>
            <a:r>
              <a:rPr lang="en"/>
              <a:t>Must be able to navigate wheelchair through door and around static obstacles (piano, couch, etc.)</a:t>
            </a:r>
          </a:p>
        </p:txBody>
      </p:sp>
      <p:sp>
        <p:nvSpPr>
          <p:cNvPr id="154" name="Shape 154"/>
          <p:cNvSpPr txBox="1"/>
          <p:nvPr/>
        </p:nvSpPr>
        <p:spPr>
          <a:xfrm>
            <a:off x="703200" y="2715425"/>
            <a:ext cx="3169800" cy="417900"/>
          </a:xfrm>
          <a:prstGeom prst="rect">
            <a:avLst/>
          </a:prstGeom>
          <a:noFill/>
          <a:ln>
            <a:noFill/>
          </a:ln>
        </p:spPr>
        <p:txBody>
          <a:bodyPr anchorCtr="0" anchor="t" bIns="91425" lIns="91425" rIns="91425" wrap="square" tIns="91425">
            <a:noAutofit/>
          </a:bodyPr>
          <a:lstStyle/>
          <a:p>
            <a:pPr lvl="0">
              <a:spcBef>
                <a:spcPts val="0"/>
              </a:spcBef>
              <a:buNone/>
            </a:pPr>
            <a:r>
              <a:rPr b="1" lang="en"/>
              <a:t>      For getting Darren off the bus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9725" y="4226675"/>
            <a:ext cx="4105500" cy="893100"/>
          </a:xfrm>
          <a:prstGeom prst="rect">
            <a:avLst/>
          </a:prstGeom>
        </p:spPr>
        <p:txBody>
          <a:bodyPr anchorCtr="0" anchor="b" bIns="91425" lIns="91425" rIns="91425" wrap="square" tIns="91425">
            <a:noAutofit/>
          </a:bodyPr>
          <a:lstStyle/>
          <a:p>
            <a:pPr lvl="0" rtl="0" algn="l">
              <a:spcBef>
                <a:spcPts val="0"/>
              </a:spcBef>
              <a:buNone/>
            </a:pPr>
            <a:r>
              <a:rPr lang="en" sz="4800"/>
              <a:t>Step by Step</a:t>
            </a:r>
          </a:p>
        </p:txBody>
      </p:sp>
      <p:sp>
        <p:nvSpPr>
          <p:cNvPr id="160" name="Shape 160"/>
          <p:cNvSpPr txBox="1"/>
          <p:nvPr>
            <p:ph idx="1" type="body"/>
          </p:nvPr>
        </p:nvSpPr>
        <p:spPr>
          <a:xfrm>
            <a:off x="5968375" y="214300"/>
            <a:ext cx="3041400" cy="4776900"/>
          </a:xfrm>
          <a:prstGeom prst="rect">
            <a:avLst/>
          </a:prstGeom>
        </p:spPr>
        <p:txBody>
          <a:bodyPr anchorCtr="0" anchor="t" bIns="91425" lIns="91425" rIns="91425" wrap="square" tIns="91425">
            <a:noAutofit/>
          </a:bodyPr>
          <a:lstStyle/>
          <a:p>
            <a:pPr indent="-349250" lvl="0" marL="457200" rtl="0" algn="ctr">
              <a:spcBef>
                <a:spcPts val="0"/>
              </a:spcBef>
              <a:spcAft>
                <a:spcPts val="0"/>
              </a:spcAft>
              <a:buSzPct val="100000"/>
              <a:buAutoNum type="arabicPeriod"/>
            </a:pPr>
            <a:r>
              <a:rPr b="1" lang="en" sz="1900"/>
              <a:t>Make sure the walkway is clear and free of obstacles.</a:t>
            </a:r>
          </a:p>
          <a:p>
            <a:pPr indent="-349250" lvl="0" marL="457200" rtl="0" algn="ctr">
              <a:spcBef>
                <a:spcPts val="0"/>
              </a:spcBef>
              <a:spcAft>
                <a:spcPts val="0"/>
              </a:spcAft>
              <a:buSzPct val="100000"/>
              <a:buAutoNum type="arabicPeriod"/>
            </a:pPr>
            <a:r>
              <a:rPr b="1" lang="en" sz="1900"/>
              <a:t>Make sure the dog is put in the backyard.</a:t>
            </a:r>
          </a:p>
          <a:p>
            <a:pPr indent="-349250" lvl="0" marL="457200" rtl="0" algn="ctr">
              <a:spcBef>
                <a:spcPts val="0"/>
              </a:spcBef>
              <a:spcAft>
                <a:spcPts val="0"/>
              </a:spcAft>
              <a:buSzPct val="100000"/>
              <a:buAutoNum type="arabicPeriod"/>
            </a:pPr>
            <a:r>
              <a:rPr b="1" lang="en" sz="1900"/>
              <a:t>Have the front door open.</a:t>
            </a:r>
          </a:p>
          <a:p>
            <a:pPr indent="-349250" lvl="0" marL="457200" rtl="0" algn="ctr">
              <a:spcBef>
                <a:spcPts val="0"/>
              </a:spcBef>
              <a:spcAft>
                <a:spcPts val="0"/>
              </a:spcAft>
              <a:buSzPct val="100000"/>
              <a:buAutoNum type="arabicPeriod"/>
            </a:pPr>
            <a:r>
              <a:rPr b="1" lang="en" sz="1900"/>
              <a:t>Push Darren up the ramp, making sure the chair is in the center of the ramp.</a:t>
            </a:r>
          </a:p>
          <a:p>
            <a:pPr indent="-349250" lvl="0" marL="457200" rtl="0" algn="ctr">
              <a:spcBef>
                <a:spcPts val="0"/>
              </a:spcBef>
              <a:buSzPct val="100000"/>
              <a:buAutoNum type="arabicPeriod"/>
            </a:pPr>
            <a:r>
              <a:rPr b="1" lang="en" sz="1900"/>
              <a:t>Correctly angle the wheelchair through the door.</a:t>
            </a:r>
          </a:p>
        </p:txBody>
      </p:sp>
      <p:pic>
        <p:nvPicPr>
          <p:cNvPr id="161" name="Shape 161"/>
          <p:cNvPicPr preferRelativeResize="0"/>
          <p:nvPr/>
        </p:nvPicPr>
        <p:blipFill>
          <a:blip r:embed="rId3">
            <a:alphaModFix/>
          </a:blip>
          <a:stretch>
            <a:fillRect/>
          </a:stretch>
        </p:blipFill>
        <p:spPr>
          <a:xfrm>
            <a:off x="319725" y="635103"/>
            <a:ext cx="1719575" cy="3047775"/>
          </a:xfrm>
          <a:prstGeom prst="rect">
            <a:avLst/>
          </a:prstGeom>
          <a:noFill/>
          <a:ln cap="flat" cmpd="sng" w="28575">
            <a:solidFill>
              <a:schemeClr val="lt2"/>
            </a:solidFill>
            <a:prstDash val="solid"/>
            <a:round/>
            <a:headEnd len="med" w="med" type="none"/>
            <a:tailEnd len="med" w="med" type="none"/>
          </a:ln>
        </p:spPr>
      </p:pic>
      <p:pic>
        <p:nvPicPr>
          <p:cNvPr id="162" name="Shape 162"/>
          <p:cNvPicPr preferRelativeResize="0"/>
          <p:nvPr/>
        </p:nvPicPr>
        <p:blipFill>
          <a:blip r:embed="rId4">
            <a:alphaModFix/>
          </a:blip>
          <a:stretch>
            <a:fillRect/>
          </a:stretch>
        </p:blipFill>
        <p:spPr>
          <a:xfrm>
            <a:off x="2232425" y="1178866"/>
            <a:ext cx="1719575" cy="3047798"/>
          </a:xfrm>
          <a:prstGeom prst="rect">
            <a:avLst/>
          </a:prstGeom>
          <a:noFill/>
          <a:ln cap="flat" cmpd="sng" w="28575">
            <a:solidFill>
              <a:schemeClr val="lt2"/>
            </a:solidFill>
            <a:prstDash val="solid"/>
            <a:round/>
            <a:headEnd len="med" w="med" type="none"/>
            <a:tailEnd len="med" w="med" type="none"/>
          </a:ln>
        </p:spPr>
      </p:pic>
      <p:pic>
        <p:nvPicPr>
          <p:cNvPr id="163" name="Shape 163"/>
          <p:cNvPicPr preferRelativeResize="0"/>
          <p:nvPr/>
        </p:nvPicPr>
        <p:blipFill>
          <a:blip r:embed="rId5">
            <a:alphaModFix/>
          </a:blip>
          <a:stretch>
            <a:fillRect/>
          </a:stretch>
        </p:blipFill>
        <p:spPr>
          <a:xfrm>
            <a:off x="4145125" y="1934225"/>
            <a:ext cx="1719575" cy="3057022"/>
          </a:xfrm>
          <a:prstGeom prst="rect">
            <a:avLst/>
          </a:prstGeom>
          <a:noFill/>
          <a:ln cap="flat" cmpd="sng" w="28575">
            <a:solidFill>
              <a:schemeClr val="lt2"/>
            </a:solidFill>
            <a:prstDash val="solid"/>
            <a:round/>
            <a:headEnd len="med" w="med" type="none"/>
            <a:tailEnd len="med" w="med"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294259" y="152400"/>
            <a:ext cx="2726029" cy="4838701"/>
          </a:xfrm>
          <a:prstGeom prst="rect">
            <a:avLst/>
          </a:prstGeom>
          <a:noFill/>
          <a:ln>
            <a:noFill/>
          </a:ln>
        </p:spPr>
      </p:pic>
      <p:sp>
        <p:nvSpPr>
          <p:cNvPr id="169" name="Shape 169"/>
          <p:cNvSpPr txBox="1"/>
          <p:nvPr/>
        </p:nvSpPr>
        <p:spPr>
          <a:xfrm>
            <a:off x="3192625" y="1485625"/>
            <a:ext cx="5351700" cy="3412500"/>
          </a:xfrm>
          <a:prstGeom prst="rect">
            <a:avLst/>
          </a:prstGeom>
          <a:noFill/>
          <a:ln>
            <a:noFill/>
          </a:ln>
        </p:spPr>
        <p:txBody>
          <a:bodyPr anchorCtr="0" anchor="t" bIns="91425" lIns="91425" rIns="91425" wrap="square" tIns="91425">
            <a:noAutofit/>
          </a:bodyPr>
          <a:lstStyle/>
          <a:p>
            <a:pPr indent="-419100" lvl="0" marL="457200" rtl="0" algn="ctr">
              <a:spcBef>
                <a:spcPts val="0"/>
              </a:spcBef>
              <a:spcAft>
                <a:spcPts val="0"/>
              </a:spcAft>
              <a:buSzPct val="100000"/>
              <a:buChar char="●"/>
            </a:pPr>
            <a:r>
              <a:rPr lang="en" sz="3000"/>
              <a:t>We asked Cindy to perform a functional </a:t>
            </a:r>
            <a:r>
              <a:rPr lang="en" sz="3000"/>
              <a:t>activity with Darren</a:t>
            </a:r>
            <a:r>
              <a:rPr lang="en" sz="3000"/>
              <a:t>. </a:t>
            </a:r>
          </a:p>
          <a:p>
            <a:pPr indent="-419100" lvl="1" marL="914400" rtl="0" algn="ctr">
              <a:spcBef>
                <a:spcPts val="0"/>
              </a:spcBef>
              <a:buSzPct val="100000"/>
              <a:buChar char="○"/>
            </a:pPr>
            <a:r>
              <a:rPr lang="en" sz="3000"/>
              <a:t>She showed us how he gets off the bus, goes up the ramp and through a </a:t>
            </a:r>
            <a:r>
              <a:rPr lang="en" sz="3000"/>
              <a:t>hinged</a:t>
            </a:r>
            <a:r>
              <a:rPr lang="en" sz="3000"/>
              <a:t> door.</a:t>
            </a:r>
          </a:p>
        </p:txBody>
      </p:sp>
      <p:sp>
        <p:nvSpPr>
          <p:cNvPr id="170" name="Shape 170"/>
          <p:cNvSpPr txBox="1"/>
          <p:nvPr/>
        </p:nvSpPr>
        <p:spPr>
          <a:xfrm>
            <a:off x="3274500" y="433600"/>
            <a:ext cx="5269800" cy="665100"/>
          </a:xfrm>
          <a:prstGeom prst="rect">
            <a:avLst/>
          </a:prstGeom>
          <a:noFill/>
          <a:ln>
            <a:noFill/>
          </a:ln>
        </p:spPr>
        <p:txBody>
          <a:bodyPr anchorCtr="0" anchor="t" bIns="91425" lIns="91425" rIns="91425" wrap="square" tIns="91425">
            <a:noAutofit/>
          </a:bodyPr>
          <a:lstStyle/>
          <a:p>
            <a:pPr lvl="0" algn="ctr">
              <a:spcBef>
                <a:spcPts val="0"/>
              </a:spcBef>
              <a:buNone/>
            </a:pPr>
            <a:r>
              <a:rPr b="1" lang="en" sz="3600"/>
              <a:t>Functional Activity</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